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2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C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47"/>
    <p:restoredTop sz="94675"/>
  </p:normalViewPr>
  <p:slideViewPr>
    <p:cSldViewPr snapToGrid="0" snapToObjects="1">
      <p:cViewPr varScale="1">
        <p:scale>
          <a:sx n="204" d="100"/>
          <a:sy n="2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B331E-1B59-7446-848A-E9A5C7B6B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C32A20-925A-3747-9540-F4CBF8F96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74B82-C255-F44E-AD20-96B4E737F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A5BDF-CE24-F840-B1F6-710761397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C37C1-AD0C-4647-A090-FA8C4D49B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69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D46D-7F6F-6246-949C-94E1A96B5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5503B-47B9-4142-9C6C-BA4CB89DC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F519E-7E7F-944F-9CB8-825C2D71C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472A7-E48A-7D4D-8D88-0D1335B4B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F5452-5E9D-6645-A488-037887E80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75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C21A34-07DD-6541-BEB1-E248B4E8F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874FE3-1891-A34F-BE7B-4262FFBEA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78E31-8AAA-2A42-9C22-1D57947C5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3F979-9A02-3C47-B861-7C3EB2B3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F9CE4-6355-3A4C-8E04-9D6C3B876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01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F27BF-0C24-AF46-80A4-7CC3C7511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5C0A0-871B-B94C-9F86-9CEFCEBBE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80DE1-7672-354D-9713-B765244A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B80A1-C375-B745-B266-85F82B02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967DF-67A3-A746-A76E-C17B319D5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0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97743-3781-A046-AE59-91A1B071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4AB8D-5C5F-314D-BCD8-66C911BB1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9FF36-E343-9742-9ADE-9FD41E8B7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68192-CE13-1343-AF83-88E29B0D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AB742-4A39-B440-AB94-19F3F684B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CCBA6-F0E0-734D-BA1A-982106D6B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9088C-CEAE-0C46-9A95-64873DEE8F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BCD5E6-2951-E34B-89C5-C3A1C94EF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533A0C-5071-7946-96D0-61ADD4FA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71C2B-C570-5444-BA96-D379F33D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5AD0F-12A2-6249-840F-1228C933E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9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3482-15E0-F74B-9106-E68C98C04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48081-A937-0D48-AD5A-C96A544DB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39140-1E16-3E43-89C8-509934DC1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5FAF2B-098D-E347-A68C-AA7D7434F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F8FCE6-30DF-6D44-B28C-A783710E5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3342B9-F20A-2C43-A99E-580200BB7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7DEC32-ECCC-7941-BFE0-A2ECCAE9B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9FF70F-247E-924A-BA68-86723F03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50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FF001-1B58-184A-BBD4-DAA4A9FB6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749CF5-0404-C444-9E24-A4FF2A3FC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470395-84D1-B249-8D84-8E40DA411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9A1650-0731-ED4C-A523-9BD4DDA79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28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0FB56-7895-DF41-B12A-DB57D3A1A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D3791E-E4EE-3649-977B-230DABD67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F10B39-5542-3B4D-BAF3-CA15A2B04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0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BF95D-D24F-8140-A2DB-0CAD5F82F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C7CC6-9A8B-EF4D-9DBE-E0B605973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8050B1-073A-CE40-82F6-54331B028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DAF28-DE79-C741-BFF1-FC0AC5D78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0D54D-CF6D-7F4A-B27B-CF0AFA6E2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A8C11-2D15-A244-A2D4-571C1B236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1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FE2F-377B-C446-9F9F-02227FC28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D2C501-D2B8-4049-8769-C042D6C51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484F4-E7D7-C442-BF6C-59D230BEF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5491D-A59D-BB49-98B6-37E5D87E2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E4176-A2BD-3742-B26B-6744D4F9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CBE18-D84B-954C-9144-81226710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47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E489A-F601-F04B-8AAD-85FBEB0C9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CA78D-E289-7643-8343-83C23A306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BFC5-96E8-B940-9F9D-8A718EB7D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5F3CD-EB87-D341-8089-BA754A379137}" type="datetimeFigureOut">
              <a:rPr lang="en-US" smtClean="0"/>
              <a:t>10/11/20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A05DD-D698-5744-B8C2-F2954249F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DCE4C-56B7-664B-8DC0-143208CC8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6FC23-BF39-8E44-AA22-EF1516FB4C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5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Relationship Id="rId9" Type="http://schemas.openxmlformats.org/officeDocument/2006/relationships/image" Target="../media/image2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modell gletscher ">
            <a:extLst>
              <a:ext uri="{FF2B5EF4-FFF2-40B4-BE49-F238E27FC236}">
                <a16:creationId xmlns:a16="http://schemas.microsoft.com/office/drawing/2014/main" id="{9F6C1C31-BF8C-034A-9C1E-B7404A9F7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288" y="0"/>
            <a:ext cx="96218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C9B0DF-AD1E-7840-9338-425809DE18B1}"/>
              </a:ext>
            </a:extLst>
          </p:cNvPr>
          <p:cNvSpPr/>
          <p:nvPr/>
        </p:nvSpPr>
        <p:spPr>
          <a:xfrm>
            <a:off x="135699" y="6343813"/>
            <a:ext cx="75302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static.seismo.ethz.ch</a:t>
            </a:r>
            <a:r>
              <a:rPr lang="en-US" dirty="0"/>
              <a:t>/</a:t>
            </a:r>
            <a:r>
              <a:rPr lang="en-US" dirty="0" err="1"/>
              <a:t>interactive_images</a:t>
            </a:r>
            <a:r>
              <a:rPr lang="en-US" dirty="0"/>
              <a:t>/icequakes/</a:t>
            </a:r>
            <a:r>
              <a:rPr lang="en-US" dirty="0" err="1"/>
              <a:t>index_EN.html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83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8749D6-2A02-624D-BF77-ED139AC5A3CC}"/>
              </a:ext>
            </a:extLst>
          </p:cNvPr>
          <p:cNvSpPr/>
          <p:nvPr/>
        </p:nvSpPr>
        <p:spPr>
          <a:xfrm>
            <a:off x="0" y="4821576"/>
            <a:ext cx="12192000" cy="2036423"/>
          </a:xfrm>
          <a:prstGeom prst="rect">
            <a:avLst/>
          </a:prstGeom>
          <a:solidFill>
            <a:srgbClr val="1AC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EB185C-7D90-4E4D-B72D-61C799915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3236" y="440077"/>
            <a:ext cx="92837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721A0-AC98-DC40-AB67-BD9861F344F2}"/>
              </a:ext>
            </a:extLst>
          </p:cNvPr>
          <p:cNvSpPr txBox="1"/>
          <p:nvPr/>
        </p:nvSpPr>
        <p:spPr>
          <a:xfrm>
            <a:off x="4183230" y="141382"/>
            <a:ext cx="70037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MouSh</a:t>
            </a:r>
            <a:r>
              <a:rPr lang="en-US" sz="2800" dirty="0"/>
              <a:t> model (Moulin Shape model in </a:t>
            </a:r>
            <a:r>
              <a:rPr lang="en-US" sz="2800" dirty="0" err="1"/>
              <a:t>matlab</a:t>
            </a:r>
            <a:r>
              <a:rPr lang="en-US" sz="28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709BC3-9B97-F74F-954A-3770DAE6DA6C}"/>
              </a:ext>
            </a:extLst>
          </p:cNvPr>
          <p:cNvSpPr txBox="1"/>
          <p:nvPr/>
        </p:nvSpPr>
        <p:spPr>
          <a:xfrm>
            <a:off x="207582" y="554555"/>
            <a:ext cx="3571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Kristin Poinar -- University at Buffalo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18FD0AF-4066-6647-B4B8-BA3FCA9AE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01" y="952877"/>
            <a:ext cx="1575192" cy="143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7E219B-6FF8-0A48-BEA8-3E32A8D9FF93}"/>
              </a:ext>
            </a:extLst>
          </p:cNvPr>
          <p:cNvSpPr txBox="1"/>
          <p:nvPr/>
        </p:nvSpPr>
        <p:spPr>
          <a:xfrm>
            <a:off x="9231682" y="4337767"/>
            <a:ext cx="2078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Poinar et al., in prep</a:t>
            </a:r>
          </a:p>
        </p:txBody>
      </p:sp>
      <p:pic>
        <p:nvPicPr>
          <p:cNvPr id="1034" name="Picture 10" descr="February 2016 | Earth">
            <a:extLst>
              <a:ext uri="{FF2B5EF4-FFF2-40B4-BE49-F238E27FC236}">
                <a16:creationId xmlns:a16="http://schemas.microsoft.com/office/drawing/2014/main" id="{1291F7CC-BA6E-4C44-AEAA-51B1F5B7C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82" y="2825331"/>
            <a:ext cx="1938299" cy="129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90B2E1-03DD-BD46-9706-66C2C7641EE7}"/>
              </a:ext>
            </a:extLst>
          </p:cNvPr>
          <p:cNvSpPr txBox="1"/>
          <p:nvPr/>
        </p:nvSpPr>
        <p:spPr>
          <a:xfrm>
            <a:off x="147622" y="2455999"/>
            <a:ext cx="3283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Lauren Andrews -- Nasa Goddard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B54E45-62D0-6E44-824E-59C2D8B6189D}"/>
              </a:ext>
            </a:extLst>
          </p:cNvPr>
          <p:cNvSpPr txBox="1"/>
          <p:nvPr/>
        </p:nvSpPr>
        <p:spPr>
          <a:xfrm>
            <a:off x="3244322" y="5544529"/>
            <a:ext cx="75268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pyMouSh</a:t>
            </a:r>
            <a:r>
              <a:rPr lang="en-US" sz="2800" dirty="0"/>
              <a:t> model (python translation of the model)</a:t>
            </a:r>
          </a:p>
          <a:p>
            <a:r>
              <a:rPr lang="en-US" sz="2800" dirty="0"/>
              <a:t>+ subglacial channel component in </a:t>
            </a:r>
            <a:r>
              <a:rPr lang="en-US" sz="2800" dirty="0" err="1"/>
              <a:t>matlab</a:t>
            </a:r>
            <a:endParaRPr lang="en-US" sz="2800" dirty="0"/>
          </a:p>
        </p:txBody>
      </p:sp>
      <p:pic>
        <p:nvPicPr>
          <p:cNvPr id="1036" name="Picture 12" descr="Celia TRUNZ | PhD Student | Master of Science | University of Arkansas, AR  | U of A | Department of Geosciences">
            <a:extLst>
              <a:ext uri="{FF2B5EF4-FFF2-40B4-BE49-F238E27FC236}">
                <a16:creationId xmlns:a16="http://schemas.microsoft.com/office/drawing/2014/main" id="{A0CD9550-1F70-E246-83B5-6E7A5B8D0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76" y="5046726"/>
            <a:ext cx="1586121" cy="1586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Down Arrow 9">
            <a:extLst>
              <a:ext uri="{FF2B5EF4-FFF2-40B4-BE49-F238E27FC236}">
                <a16:creationId xmlns:a16="http://schemas.microsoft.com/office/drawing/2014/main" id="{77B6E491-0D32-D944-BE6A-D041D090DD18}"/>
              </a:ext>
            </a:extLst>
          </p:cNvPr>
          <p:cNvSpPr/>
          <p:nvPr/>
        </p:nvSpPr>
        <p:spPr>
          <a:xfrm>
            <a:off x="3350712" y="4522433"/>
            <a:ext cx="613776" cy="7384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6BF04BAA-7D60-F349-A346-682477267035}"/>
              </a:ext>
            </a:extLst>
          </p:cNvPr>
          <p:cNvSpPr/>
          <p:nvPr/>
        </p:nvSpPr>
        <p:spPr>
          <a:xfrm>
            <a:off x="4917915" y="4525823"/>
            <a:ext cx="613776" cy="7384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>
            <a:extLst>
              <a:ext uri="{FF2B5EF4-FFF2-40B4-BE49-F238E27FC236}">
                <a16:creationId xmlns:a16="http://schemas.microsoft.com/office/drawing/2014/main" id="{254E7DA6-F48C-DE4A-8108-EB4BA04EA193}"/>
              </a:ext>
            </a:extLst>
          </p:cNvPr>
          <p:cNvSpPr/>
          <p:nvPr/>
        </p:nvSpPr>
        <p:spPr>
          <a:xfrm>
            <a:off x="6393948" y="4546132"/>
            <a:ext cx="613776" cy="73849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80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im1_10image" descr="Sim1_10image">
            <a:hlinkClick r:id="" action="ppaction://media"/>
            <a:extLst>
              <a:ext uri="{FF2B5EF4-FFF2-40B4-BE49-F238E27FC236}">
                <a16:creationId xmlns:a16="http://schemas.microsoft.com/office/drawing/2014/main" id="{DC89A922-9C35-D145-8F60-5C2D7AD223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3175"/>
            <a:ext cx="10715625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E7A92EB-D146-5145-BCDD-71245586F75D}"/>
              </a:ext>
            </a:extLst>
          </p:cNvPr>
          <p:cNvCxnSpPr>
            <a:cxnSpLocks/>
          </p:cNvCxnSpPr>
          <p:nvPr/>
        </p:nvCxnSpPr>
        <p:spPr>
          <a:xfrm>
            <a:off x="2906038" y="739036"/>
            <a:ext cx="112735" cy="1628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7E416FB-2C28-404A-A5D5-C60EB65E3ACA}"/>
              </a:ext>
            </a:extLst>
          </p:cNvPr>
          <p:cNvSpPr txBox="1"/>
          <p:nvPr/>
        </p:nvSpPr>
        <p:spPr>
          <a:xfrm>
            <a:off x="3945699" y="-2192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4555A-6A8E-3E4A-815F-B326FEF3CF0B}"/>
              </a:ext>
            </a:extLst>
          </p:cNvPr>
          <p:cNvSpPr txBox="1"/>
          <p:nvPr/>
        </p:nvSpPr>
        <p:spPr>
          <a:xfrm>
            <a:off x="2521259" y="585147"/>
            <a:ext cx="441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Qin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9A75EB-EE16-D742-AFE0-CAD634A90D69}"/>
              </a:ext>
            </a:extLst>
          </p:cNvPr>
          <p:cNvCxnSpPr/>
          <p:nvPr/>
        </p:nvCxnSpPr>
        <p:spPr>
          <a:xfrm>
            <a:off x="3137770" y="2730674"/>
            <a:ext cx="18100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E357278-554B-1449-850C-87E215029DE8}"/>
              </a:ext>
            </a:extLst>
          </p:cNvPr>
          <p:cNvSpPr txBox="1"/>
          <p:nvPr/>
        </p:nvSpPr>
        <p:spPr>
          <a:xfrm>
            <a:off x="4514985" y="2730674"/>
            <a:ext cx="554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Qout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86594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FEFCFB4-31B9-8840-896A-649282779984}"/>
              </a:ext>
            </a:extLst>
          </p:cNvPr>
          <p:cNvGrpSpPr/>
          <p:nvPr/>
        </p:nvGrpSpPr>
        <p:grpSpPr>
          <a:xfrm>
            <a:off x="1285661" y="330104"/>
            <a:ext cx="1602786" cy="1900611"/>
            <a:chOff x="2594919" y="494270"/>
            <a:chExt cx="3327377" cy="172341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D525EE7-05A2-0449-8CDE-F313B07F590D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97F68BB-DD09-1640-8D83-6BB38E1224BD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A37E2A-A9D0-7549-A2A1-122DE732FB7B}"/>
                </a:ext>
              </a:extLst>
            </p:cNvPr>
            <p:cNvSpPr/>
            <p:nvPr/>
          </p:nvSpPr>
          <p:spPr>
            <a:xfrm>
              <a:off x="4077730" y="838952"/>
              <a:ext cx="361755" cy="11381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9491D6-AB35-3046-B3ED-E16A7E0ABF29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B72C4FB5-30A9-C949-B309-C02541B3EF57}"/>
              </a:ext>
            </a:extLst>
          </p:cNvPr>
          <p:cNvSpPr txBox="1"/>
          <p:nvPr/>
        </p:nvSpPr>
        <p:spPr>
          <a:xfrm>
            <a:off x="160089" y="347057"/>
            <a:ext cx="916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hw</a:t>
            </a:r>
            <a:r>
              <a:rPr lang="en-US" sz="1200" dirty="0"/>
              <a:t> = 800 m</a:t>
            </a:r>
          </a:p>
          <a:p>
            <a:r>
              <a:rPr lang="en-US" sz="1200" dirty="0"/>
              <a:t>Tice = 0°C</a:t>
            </a:r>
          </a:p>
          <a:p>
            <a:r>
              <a:rPr lang="en-US" sz="1200" dirty="0"/>
              <a:t>Radius =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D97FB7-D2AC-844D-9659-F2BF33124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798" y="0"/>
            <a:ext cx="3045798" cy="228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246C7C-8940-C044-8FC2-C130D053C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3045798" cy="228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515D11-AD4E-544B-8E35-892859077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8046" y="0"/>
            <a:ext cx="3045798" cy="2286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1E51560-9B8F-954E-A03F-99821D6A6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1798" y="2286000"/>
            <a:ext cx="3045798" cy="2286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7F0894-8D53-8D49-B4C0-700765EC28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286000"/>
            <a:ext cx="3045798" cy="2286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8B546BE-C8FE-B74F-BF1E-CAE2946C11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8046" y="2286000"/>
            <a:ext cx="3045798" cy="2286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672C33-577A-2A4F-BA07-2D799691E0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4697" y="4499854"/>
            <a:ext cx="3045798" cy="2286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18DB1B2-A208-AA43-89D4-59CA165A37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3798" y="4499854"/>
            <a:ext cx="3045798" cy="2286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A535781-47EF-DF40-BE1B-35A0F590C1E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46202" y="4572000"/>
            <a:ext cx="3045798" cy="2286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A520521-D083-194F-BCF3-DF68BCF4AFB1}"/>
              </a:ext>
            </a:extLst>
          </p:cNvPr>
          <p:cNvSpPr txBox="1"/>
          <p:nvPr/>
        </p:nvSpPr>
        <p:spPr>
          <a:xfrm>
            <a:off x="154834" y="4822521"/>
            <a:ext cx="989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Filled moulin</a:t>
            </a:r>
          </a:p>
          <a:p>
            <a:r>
              <a:rPr lang="en-US" sz="1200" dirty="0"/>
              <a:t>Tice = 0°C</a:t>
            </a:r>
          </a:p>
          <a:p>
            <a:r>
              <a:rPr lang="en-US" sz="1200" dirty="0"/>
              <a:t>Radius = 1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A36D7BC-900C-1840-BBF3-9739780C61B2}"/>
              </a:ext>
            </a:extLst>
          </p:cNvPr>
          <p:cNvGrpSpPr/>
          <p:nvPr/>
        </p:nvGrpSpPr>
        <p:grpSpPr>
          <a:xfrm>
            <a:off x="1285661" y="2624948"/>
            <a:ext cx="1602786" cy="1874906"/>
            <a:chOff x="2594919" y="494270"/>
            <a:chExt cx="3327377" cy="172341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9DA55E6-43F8-E849-9F4F-26C856E73A66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8C94B16-DD65-CB41-97A4-7BD8B135CDC6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5BE0BC54-60A3-0D4E-8532-0D706A147D02}"/>
                </a:ext>
              </a:extLst>
            </p:cNvPr>
            <p:cNvSpPr/>
            <p:nvPr/>
          </p:nvSpPr>
          <p:spPr>
            <a:xfrm>
              <a:off x="4077730" y="648467"/>
              <a:ext cx="361755" cy="13286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BCC7070-5B16-E048-B735-59B586CCA30D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06EFC08-1D78-8445-82DC-3ACC909385DF}"/>
              </a:ext>
            </a:extLst>
          </p:cNvPr>
          <p:cNvGrpSpPr/>
          <p:nvPr/>
        </p:nvGrpSpPr>
        <p:grpSpPr>
          <a:xfrm>
            <a:off x="1363786" y="4822521"/>
            <a:ext cx="1602786" cy="1891430"/>
            <a:chOff x="2594919" y="494270"/>
            <a:chExt cx="3327377" cy="172341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14454B3-B533-DA49-8797-996016DA386B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7C25BCC-E878-8C4A-A3EE-452DF9D9D86C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9F7A7B0-B754-4648-A8F4-C533B572E5C7}"/>
                </a:ext>
              </a:extLst>
            </p:cNvPr>
            <p:cNvSpPr/>
            <p:nvPr/>
          </p:nvSpPr>
          <p:spPr>
            <a:xfrm>
              <a:off x="4077730" y="494270"/>
              <a:ext cx="361755" cy="148281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11FF81E-F800-C445-94AC-715E4FE8CE18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88E6F90-E453-F147-9EE6-CBF8465BA882}"/>
              </a:ext>
            </a:extLst>
          </p:cNvPr>
          <p:cNvSpPr txBox="1"/>
          <p:nvPr/>
        </p:nvSpPr>
        <p:spPr>
          <a:xfrm>
            <a:off x="154834" y="2619898"/>
            <a:ext cx="1484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overburden pressure</a:t>
            </a:r>
          </a:p>
          <a:p>
            <a:r>
              <a:rPr lang="en-US" sz="1200" dirty="0"/>
              <a:t>Tice = 0°C</a:t>
            </a:r>
          </a:p>
          <a:p>
            <a:r>
              <a:rPr lang="en-US" sz="1200" dirty="0"/>
              <a:t>Radius = 1</a:t>
            </a:r>
          </a:p>
        </p:txBody>
      </p:sp>
    </p:spTree>
    <p:extLst>
      <p:ext uri="{BB962C8B-B14F-4D97-AF65-F5344CB8AC3E}">
        <p14:creationId xmlns:p14="http://schemas.microsoft.com/office/powerpoint/2010/main" val="2963980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2A8B45B-F0A0-564D-8FB5-A52F8A5528BB}"/>
              </a:ext>
            </a:extLst>
          </p:cNvPr>
          <p:cNvSpPr/>
          <p:nvPr/>
        </p:nvSpPr>
        <p:spPr>
          <a:xfrm>
            <a:off x="0" y="0"/>
            <a:ext cx="3140826" cy="68580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CCDA417-71D3-B548-88FB-0F1EB417047D}"/>
              </a:ext>
            </a:extLst>
          </p:cNvPr>
          <p:cNvGrpSpPr/>
          <p:nvPr/>
        </p:nvGrpSpPr>
        <p:grpSpPr>
          <a:xfrm>
            <a:off x="38024" y="3234626"/>
            <a:ext cx="12228686" cy="2295144"/>
            <a:chOff x="0" y="0"/>
            <a:chExt cx="12228686" cy="229514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671513B-F466-E340-8D4E-104E109285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170705" y="0"/>
              <a:ext cx="3057981" cy="229514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6F72DB4-0C55-CD43-A634-BA9BDF1FC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2686" y="0"/>
              <a:ext cx="3057981" cy="229514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96F49A5-F283-F446-A95C-06C7A31EC9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50753" y="0"/>
              <a:ext cx="3057981" cy="229514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19B5C68-2283-E643-8EED-EA85AD2A8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3057981" cy="2295144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643AB7C-CE8F-AF4E-8D45-5C8BEC81371C}"/>
              </a:ext>
            </a:extLst>
          </p:cNvPr>
          <p:cNvGrpSpPr/>
          <p:nvPr/>
        </p:nvGrpSpPr>
        <p:grpSpPr>
          <a:xfrm>
            <a:off x="50104" y="689403"/>
            <a:ext cx="12183157" cy="2286000"/>
            <a:chOff x="58398" y="2735025"/>
            <a:chExt cx="12183157" cy="22860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D69B896-D97C-CE41-9D50-6194369EEE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195757" y="2735025"/>
              <a:ext cx="3045798" cy="2286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EF5A0C3A-A30B-0F4A-8967-3A3D3E5BE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49959" y="2735025"/>
              <a:ext cx="3045798" cy="2286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6CC1A03-41CF-4C4C-AE70-D86AC5B1C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49120" y="2735025"/>
              <a:ext cx="3045798" cy="22860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67A6591-F7B6-4440-A1F2-3230AD818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398" y="2735025"/>
              <a:ext cx="3045798" cy="2286000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1266C0D-5D40-D348-9B02-08833BB9FB7F}"/>
              </a:ext>
            </a:extLst>
          </p:cNvPr>
          <p:cNvSpPr txBox="1"/>
          <p:nvPr/>
        </p:nvSpPr>
        <p:spPr>
          <a:xfrm>
            <a:off x="645091" y="160036"/>
            <a:ext cx="1388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5F6BC4-2F15-F94A-BBD4-A19E8D31994A}"/>
              </a:ext>
            </a:extLst>
          </p:cNvPr>
          <p:cNvSpPr txBox="1"/>
          <p:nvPr/>
        </p:nvSpPr>
        <p:spPr>
          <a:xfrm>
            <a:off x="4446740" y="425885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Melt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19D6DFA-2BE9-F44A-A89C-86E7240995A6}"/>
              </a:ext>
            </a:extLst>
          </p:cNvPr>
          <p:cNvSpPr txBox="1"/>
          <p:nvPr/>
        </p:nvSpPr>
        <p:spPr>
          <a:xfrm>
            <a:off x="6665925" y="425885"/>
            <a:ext cx="1997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Elastic deformation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F8FE90-4465-BD4E-A121-D4B144F2CC12}"/>
              </a:ext>
            </a:extLst>
          </p:cNvPr>
          <p:cNvSpPr txBox="1"/>
          <p:nvPr/>
        </p:nvSpPr>
        <p:spPr>
          <a:xfrm>
            <a:off x="9799573" y="425885"/>
            <a:ext cx="1959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Creep deformation</a:t>
            </a:r>
          </a:p>
        </p:txBody>
      </p:sp>
    </p:spTree>
    <p:extLst>
      <p:ext uri="{BB962C8B-B14F-4D97-AF65-F5344CB8AC3E}">
        <p14:creationId xmlns:p14="http://schemas.microsoft.com/office/powerpoint/2010/main" val="4063504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FB25B188-AD3B-F648-BB09-38C125BAFF1E}"/>
              </a:ext>
            </a:extLst>
          </p:cNvPr>
          <p:cNvSpPr/>
          <p:nvPr/>
        </p:nvSpPr>
        <p:spPr>
          <a:xfrm>
            <a:off x="2304789" y="5035463"/>
            <a:ext cx="3371267" cy="11461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1D4156-0C13-384F-832F-89906F2F95D2}"/>
              </a:ext>
            </a:extLst>
          </p:cNvPr>
          <p:cNvSpPr txBox="1"/>
          <p:nvPr/>
        </p:nvSpPr>
        <p:spPr>
          <a:xfrm>
            <a:off x="1158657" y="551920"/>
            <a:ext cx="27618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MELT</a:t>
            </a:r>
          </a:p>
          <a:p>
            <a:pPr marL="285750" indent="-285750">
              <a:buFontTx/>
              <a:buChar char="-"/>
            </a:pPr>
            <a:r>
              <a:rPr lang="en-US" dirty="0"/>
              <a:t>Radius</a:t>
            </a:r>
          </a:p>
          <a:p>
            <a:pPr marL="285750" indent="-285750">
              <a:buFontTx/>
              <a:buChar char="-"/>
            </a:pPr>
            <a:r>
              <a:rPr lang="en-US" dirty="0"/>
              <a:t>Water velocity in moulin</a:t>
            </a:r>
          </a:p>
          <a:p>
            <a:pPr marL="742950" lvl="1" indent="-285750">
              <a:buFontTx/>
              <a:buChar char="-"/>
            </a:pPr>
            <a:r>
              <a:rPr lang="en-US" dirty="0" err="1"/>
              <a:t>Qout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6AC900-FA30-4842-805D-5123D9540324}"/>
              </a:ext>
            </a:extLst>
          </p:cNvPr>
          <p:cNvSpPr txBox="1"/>
          <p:nvPr/>
        </p:nvSpPr>
        <p:spPr>
          <a:xfrm>
            <a:off x="5085567" y="551920"/>
            <a:ext cx="149451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ELASTIC</a:t>
            </a:r>
          </a:p>
          <a:p>
            <a:pPr marL="285750" indent="-285750">
              <a:buFontTx/>
              <a:buChar char="-"/>
            </a:pPr>
            <a:r>
              <a:rPr lang="en-US" dirty="0"/>
              <a:t>Radius</a:t>
            </a:r>
          </a:p>
          <a:p>
            <a:pPr marL="285750" indent="-285750">
              <a:buFontTx/>
              <a:buChar char="-"/>
            </a:pPr>
            <a:r>
              <a:rPr lang="en-US" dirty="0"/>
              <a:t>Pw-Pi</a:t>
            </a:r>
          </a:p>
          <a:p>
            <a:pPr marL="285750" indent="-285750">
              <a:buFontTx/>
              <a:buChar char="-"/>
            </a:pPr>
            <a:r>
              <a:rPr lang="en-US" dirty="0"/>
              <a:t>Stress field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80A272-BACA-DA4F-AAD5-47D04909E222}"/>
              </a:ext>
            </a:extLst>
          </p:cNvPr>
          <p:cNvSpPr txBox="1"/>
          <p:nvPr/>
        </p:nvSpPr>
        <p:spPr>
          <a:xfrm>
            <a:off x="8643687" y="551920"/>
            <a:ext cx="19836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CREEP</a:t>
            </a:r>
          </a:p>
          <a:p>
            <a:pPr marL="285750" indent="-285750">
              <a:buFontTx/>
              <a:buChar char="-"/>
            </a:pPr>
            <a:r>
              <a:rPr lang="en-US" dirty="0"/>
              <a:t>Radius</a:t>
            </a:r>
          </a:p>
          <a:p>
            <a:pPr marL="285750" indent="-285750">
              <a:buFontTx/>
              <a:buChar char="-"/>
            </a:pPr>
            <a:r>
              <a:rPr lang="en-US" dirty="0"/>
              <a:t>Pw-Pi</a:t>
            </a:r>
          </a:p>
          <a:p>
            <a:pPr marL="285750" indent="-285750">
              <a:buFontTx/>
              <a:buChar char="-"/>
            </a:pPr>
            <a:r>
              <a:rPr lang="en-US" dirty="0"/>
              <a:t>Ice temperature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F4280D-4AB7-4344-8ED0-BB13D24244B3}"/>
              </a:ext>
            </a:extLst>
          </p:cNvPr>
          <p:cNvGrpSpPr/>
          <p:nvPr/>
        </p:nvGrpSpPr>
        <p:grpSpPr>
          <a:xfrm>
            <a:off x="1285661" y="1996065"/>
            <a:ext cx="1602786" cy="1900611"/>
            <a:chOff x="2594919" y="494270"/>
            <a:chExt cx="3327377" cy="172341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1DB1B5A-3826-B54C-AB74-25EAF37CD7CF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E15FE93-7DB1-1F48-907B-602687640DBD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2DEE6D1-8DB8-084F-B324-77E8D68D61E5}"/>
                </a:ext>
              </a:extLst>
            </p:cNvPr>
            <p:cNvSpPr/>
            <p:nvPr/>
          </p:nvSpPr>
          <p:spPr>
            <a:xfrm>
              <a:off x="4077730" y="838952"/>
              <a:ext cx="361755" cy="11381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89517EB-A3EF-324D-B529-2C994F951C51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6766C75-7342-CA44-83DD-9ECF9C4505BC}"/>
              </a:ext>
            </a:extLst>
          </p:cNvPr>
          <p:cNvCxnSpPr/>
          <p:nvPr/>
        </p:nvCxnSpPr>
        <p:spPr>
          <a:xfrm>
            <a:off x="2304789" y="2768251"/>
            <a:ext cx="0" cy="607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73F9160-C65F-8C44-9AB3-4E7FA4A1C918}"/>
              </a:ext>
            </a:extLst>
          </p:cNvPr>
          <p:cNvCxnSpPr/>
          <p:nvPr/>
        </p:nvCxnSpPr>
        <p:spPr>
          <a:xfrm>
            <a:off x="2668043" y="3631336"/>
            <a:ext cx="5574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5C04F53-B2DF-6644-A096-437DC975ADC6}"/>
              </a:ext>
            </a:extLst>
          </p:cNvPr>
          <p:cNvGrpSpPr/>
          <p:nvPr/>
        </p:nvGrpSpPr>
        <p:grpSpPr>
          <a:xfrm>
            <a:off x="8822155" y="2161418"/>
            <a:ext cx="1602786" cy="1900611"/>
            <a:chOff x="2594919" y="494270"/>
            <a:chExt cx="3327377" cy="172341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3C73603-39F8-2F46-82EE-0604F9417C03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C461C4D-AFE4-8E4A-822A-4CAB07AA5BA2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CB8C6F0-0962-FA47-8724-4100E27A89DC}"/>
                </a:ext>
              </a:extLst>
            </p:cNvPr>
            <p:cNvSpPr/>
            <p:nvPr/>
          </p:nvSpPr>
          <p:spPr>
            <a:xfrm>
              <a:off x="4077730" y="838952"/>
              <a:ext cx="361755" cy="11381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8D917B2-3558-F344-8A0D-27DB6F0CFE30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CB92E29-BD6A-DA43-A8AB-E27527E1E166}"/>
              </a:ext>
            </a:extLst>
          </p:cNvPr>
          <p:cNvCxnSpPr/>
          <p:nvPr/>
        </p:nvCxnSpPr>
        <p:spPr>
          <a:xfrm>
            <a:off x="9933139" y="2160739"/>
            <a:ext cx="0" cy="16534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C9EF523-38FB-E44F-BB0E-3CA531C9268C}"/>
              </a:ext>
            </a:extLst>
          </p:cNvPr>
          <p:cNvCxnSpPr>
            <a:cxnSpLocks/>
          </p:cNvCxnSpPr>
          <p:nvPr/>
        </p:nvCxnSpPr>
        <p:spPr>
          <a:xfrm>
            <a:off x="9446711" y="2541540"/>
            <a:ext cx="0" cy="12551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66A131A-5A3B-3049-8E95-BFB8F8E4DCEE}"/>
              </a:ext>
            </a:extLst>
          </p:cNvPr>
          <p:cNvGrpSpPr/>
          <p:nvPr/>
        </p:nvGrpSpPr>
        <p:grpSpPr>
          <a:xfrm>
            <a:off x="4961791" y="1996065"/>
            <a:ext cx="1602786" cy="1900611"/>
            <a:chOff x="2594919" y="494270"/>
            <a:chExt cx="3327377" cy="172341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700A1F5-2FEB-6D4D-8587-B84D0774E2BE}"/>
                </a:ext>
              </a:extLst>
            </p:cNvPr>
            <p:cNvSpPr/>
            <p:nvPr/>
          </p:nvSpPr>
          <p:spPr>
            <a:xfrm>
              <a:off x="2594919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C36C983-6F4F-B645-BD75-C798B47CF683}"/>
                </a:ext>
              </a:extLst>
            </p:cNvPr>
            <p:cNvSpPr/>
            <p:nvPr/>
          </p:nvSpPr>
          <p:spPr>
            <a:xfrm>
              <a:off x="4439485" y="494270"/>
              <a:ext cx="1482811" cy="148281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8E4FC88-D82B-AF42-BE7E-3FF26F793908}"/>
                </a:ext>
              </a:extLst>
            </p:cNvPr>
            <p:cNvSpPr/>
            <p:nvPr/>
          </p:nvSpPr>
          <p:spPr>
            <a:xfrm>
              <a:off x="4077730" y="838952"/>
              <a:ext cx="361755" cy="11381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40B9B54-72E9-C543-BCA3-416DECA2324B}"/>
                </a:ext>
              </a:extLst>
            </p:cNvPr>
            <p:cNvSpPr/>
            <p:nvPr/>
          </p:nvSpPr>
          <p:spPr>
            <a:xfrm>
              <a:off x="2594919" y="1977081"/>
              <a:ext cx="3327377" cy="24060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9E4228E-1E65-AD40-B175-638883D0DC94}"/>
              </a:ext>
            </a:extLst>
          </p:cNvPr>
          <p:cNvCxnSpPr/>
          <p:nvPr/>
        </p:nvCxnSpPr>
        <p:spPr>
          <a:xfrm>
            <a:off x="6072775" y="1995386"/>
            <a:ext cx="0" cy="16534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BBBD66D-02E9-9C43-AC37-59A20DDD9B57}"/>
              </a:ext>
            </a:extLst>
          </p:cNvPr>
          <p:cNvCxnSpPr>
            <a:cxnSpLocks/>
          </p:cNvCxnSpPr>
          <p:nvPr/>
        </p:nvCxnSpPr>
        <p:spPr>
          <a:xfrm>
            <a:off x="5586347" y="2376187"/>
            <a:ext cx="0" cy="12551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9307328-ECB0-0C47-8B7D-010BD73821CD}"/>
              </a:ext>
            </a:extLst>
          </p:cNvPr>
          <p:cNvSpPr txBox="1"/>
          <p:nvPr/>
        </p:nvSpPr>
        <p:spPr>
          <a:xfrm>
            <a:off x="4374705" y="5272282"/>
            <a:ext cx="660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Qout</a:t>
            </a:r>
            <a:endParaRPr lang="en-US" dirty="0"/>
          </a:p>
          <a:p>
            <a:r>
              <a:rPr lang="en-US" dirty="0"/>
              <a:t>Pw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FA2679BD-EF84-3344-93D7-A2A7BDCFE847}"/>
              </a:ext>
            </a:extLst>
          </p:cNvPr>
          <p:cNvSpPr/>
          <p:nvPr/>
        </p:nvSpPr>
        <p:spPr>
          <a:xfrm>
            <a:off x="3538602" y="5464511"/>
            <a:ext cx="657616" cy="250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A3C8920-229A-A74B-8FF3-4B7DA7D8C565}"/>
              </a:ext>
            </a:extLst>
          </p:cNvPr>
          <p:cNvSpPr txBox="1"/>
          <p:nvPr/>
        </p:nvSpPr>
        <p:spPr>
          <a:xfrm>
            <a:off x="2619574" y="5405105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head</a:t>
            </a:r>
          </a:p>
        </p:txBody>
      </p:sp>
    </p:spTree>
    <p:extLst>
      <p:ext uri="{BB962C8B-B14F-4D97-AF65-F5344CB8AC3E}">
        <p14:creationId xmlns:p14="http://schemas.microsoft.com/office/powerpoint/2010/main" val="659207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122</Words>
  <Application>Microsoft Macintosh PowerPoint</Application>
  <PresentationFormat>Widescreen</PresentationFormat>
  <Paragraphs>37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Celia Trunz</dc:creator>
  <cp:lastModifiedBy>Celia Trunz</cp:lastModifiedBy>
  <cp:revision>10</cp:revision>
  <dcterms:created xsi:type="dcterms:W3CDTF">2020-10-11T22:45:08Z</dcterms:created>
  <dcterms:modified xsi:type="dcterms:W3CDTF">2020-10-12T00:07:09Z</dcterms:modified>
</cp:coreProperties>
</file>

<file path=docProps/thumbnail.jpeg>
</file>